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76" r:id="rId3"/>
    <p:sldMasterId id="2147483677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Garamond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Garamond-regular.fntdata"/><Relationship Id="rId21" Type="http://schemas.openxmlformats.org/officeDocument/2006/relationships/slide" Target="slides/slide16.xml"/><Relationship Id="rId24" Type="http://schemas.openxmlformats.org/officeDocument/2006/relationships/font" Target="fonts/Garamond-italic.fntdata"/><Relationship Id="rId23" Type="http://schemas.openxmlformats.org/officeDocument/2006/relationships/font" Target="fonts/Garamond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5" Type="http://schemas.openxmlformats.org/officeDocument/2006/relationships/font" Target="fonts/Garamond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6" name="Shape 186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3" name="Shape 19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0" name="Shape 20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7" name="Shape 207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Shape 2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2" name="Shape 222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9" name="Shape 229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52" name="Shape 252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57" name="Shape 257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4" name="Shape 264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79" name="Shape 279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84" name="Shape 284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Shape 3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Shape 31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Shape 3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20" name="Shape 320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Shape 34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01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/>
        </p:txBody>
      </p:sp>
      <p:sp>
        <p:nvSpPr>
          <p:cNvPr id="12" name="Shape 12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8" name="Shape 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7" name="Shape 3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38" name="Shape 3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3" name="Shape 43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/>
        </p:txBody>
      </p:sp>
      <p:sp>
        <p:nvSpPr>
          <p:cNvPr id="46" name="Shape 46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PanelTitle-GrommetsCombined.png" id="58" name="Shape 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1618" cy="514216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Shape 59"/>
          <p:cNvSpPr txBox="1"/>
          <p:nvPr>
            <p:ph type="ctrTitle"/>
          </p:nvPr>
        </p:nvSpPr>
        <p:spPr>
          <a:xfrm>
            <a:off x="2019298" y="1403348"/>
            <a:ext cx="5111751" cy="1136649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4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" type="subTitle"/>
          </p:nvPr>
        </p:nvSpPr>
        <p:spPr>
          <a:xfrm>
            <a:off x="2019298" y="2743197"/>
            <a:ext cx="5111751" cy="990601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ct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5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ct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0" type="dt"/>
          </p:nvPr>
        </p:nvSpPr>
        <p:spPr>
          <a:xfrm>
            <a:off x="5987424" y="3778247"/>
            <a:ext cx="673100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1" type="ftr"/>
          </p:nvPr>
        </p:nvSpPr>
        <p:spPr>
          <a:xfrm>
            <a:off x="2019297" y="3778247"/>
            <a:ext cx="3910976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63" name="Shape 63"/>
          <p:cNvSpPr txBox="1"/>
          <p:nvPr>
            <p:ph idx="12" type="sldNum"/>
          </p:nvPr>
        </p:nvSpPr>
        <p:spPr>
          <a:xfrm>
            <a:off x="6717675" y="3778247"/>
            <a:ext cx="41337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64" name="Shape 64"/>
          <p:cNvCxnSpPr/>
          <p:nvPr/>
        </p:nvCxnSpPr>
        <p:spPr>
          <a:xfrm>
            <a:off x="2019299" y="2641598"/>
            <a:ext cx="5111751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">
  <p:cSld name="Title and Conten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hape 66"/>
          <p:cNvCxnSpPr/>
          <p:nvPr/>
        </p:nvCxnSpPr>
        <p:spPr>
          <a:xfrm>
            <a:off x="1047126" y="181609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7" name="Shape 67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1" type="body"/>
          </p:nvPr>
        </p:nvSpPr>
        <p:spPr>
          <a:xfrm>
            <a:off x="971550" y="1917699"/>
            <a:ext cx="7200897" cy="2489202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/>
          <p:nvPr>
            <p:ph type="title"/>
          </p:nvPr>
        </p:nvSpPr>
        <p:spPr>
          <a:xfrm>
            <a:off x="1511301" y="1314454"/>
            <a:ext cx="6119016" cy="1366885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1511300" y="2884538"/>
            <a:ext cx="6119017" cy="71591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82" name="Shape 82"/>
          <p:cNvCxnSpPr/>
          <p:nvPr/>
        </p:nvCxnSpPr>
        <p:spPr>
          <a:xfrm>
            <a:off x="1509542" y="2782938"/>
            <a:ext cx="6122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Obj">
  <p:cSld name="Two Conte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" name="Shape 84"/>
          <p:cNvCxnSpPr/>
          <p:nvPr/>
        </p:nvCxnSpPr>
        <p:spPr>
          <a:xfrm>
            <a:off x="1047126" y="181609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5" name="Shape 85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x="973836" y="1920239"/>
            <a:ext cx="3538727" cy="2482596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2" type="body"/>
          </p:nvPr>
        </p:nvSpPr>
        <p:spPr>
          <a:xfrm>
            <a:off x="4636008" y="1920239"/>
            <a:ext cx="3538727" cy="2482596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TxTwoObj">
  <p:cSld name="Comparis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971550" y="1993899"/>
            <a:ext cx="3538727" cy="432196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2100" u="none" cap="none" strike="noStrike">
                <a:solidFill>
                  <a:schemeClr val="accent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4" name="Shape 94"/>
          <p:cNvSpPr txBox="1"/>
          <p:nvPr>
            <p:ph idx="2" type="body"/>
          </p:nvPr>
        </p:nvSpPr>
        <p:spPr>
          <a:xfrm>
            <a:off x="971550" y="2432446"/>
            <a:ext cx="3538727" cy="1974453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5" name="Shape 95"/>
          <p:cNvSpPr txBox="1"/>
          <p:nvPr>
            <p:ph idx="3" type="body"/>
          </p:nvPr>
        </p:nvSpPr>
        <p:spPr>
          <a:xfrm>
            <a:off x="4635503" y="1993899"/>
            <a:ext cx="3538727" cy="432196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2100" u="none" cap="none" strike="noStrike">
                <a:solidFill>
                  <a:schemeClr val="accent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1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6" name="Shape 96"/>
          <p:cNvSpPr txBox="1"/>
          <p:nvPr>
            <p:ph idx="4" type="body"/>
          </p:nvPr>
        </p:nvSpPr>
        <p:spPr>
          <a:xfrm>
            <a:off x="4635503" y="2432446"/>
            <a:ext cx="3538727" cy="1974453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7" name="Shape 97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8" name="Shape 98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9" name="Shape 99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00" name="Shape 100"/>
          <p:cNvCxnSpPr/>
          <p:nvPr/>
        </p:nvCxnSpPr>
        <p:spPr>
          <a:xfrm>
            <a:off x="1047126" y="181609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3" name="Shape 103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04" name="Shape 104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05" name="Shape 105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06" name="Shape 106"/>
          <p:cNvCxnSpPr/>
          <p:nvPr/>
        </p:nvCxnSpPr>
        <p:spPr>
          <a:xfrm>
            <a:off x="1047126" y="181609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Tx">
  <p:cSld name="Content with Caption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/>
          <p:nvPr>
            <p:ph type="title"/>
          </p:nvPr>
        </p:nvSpPr>
        <p:spPr>
          <a:xfrm>
            <a:off x="970358" y="1041400"/>
            <a:ext cx="2788841" cy="1028699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4064000" y="736598"/>
            <a:ext cx="4102099" cy="3670301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0" name="Shape 110"/>
          <p:cNvSpPr txBox="1"/>
          <p:nvPr>
            <p:ph idx="2" type="body"/>
          </p:nvPr>
        </p:nvSpPr>
        <p:spPr>
          <a:xfrm>
            <a:off x="970358" y="2273298"/>
            <a:ext cx="2788841" cy="1828803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9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1" name="Shape 111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2" name="Shape 112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3" name="Shape 113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14" name="Shape 114"/>
          <p:cNvCxnSpPr/>
          <p:nvPr/>
        </p:nvCxnSpPr>
        <p:spPr>
          <a:xfrm>
            <a:off x="1047126" y="2184399"/>
            <a:ext cx="26358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picTx">
  <p:cSld name="Picture with Caption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971549" y="1412874"/>
            <a:ext cx="4681361" cy="1028699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2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7" name="Shape 117"/>
          <p:cNvSpPr/>
          <p:nvPr>
            <p:ph idx="2" type="pic"/>
          </p:nvPr>
        </p:nvSpPr>
        <p:spPr>
          <a:xfrm>
            <a:off x="6071123" y="781050"/>
            <a:ext cx="2297510" cy="3581400"/>
          </a:xfrm>
          <a:prstGeom prst="roundRect">
            <a:avLst>
              <a:gd fmla="val 0" name="adj"/>
            </a:avLst>
          </a:prstGeom>
          <a:noFill/>
          <a:ln cap="flat" cmpd="thickThin" w="57150">
            <a:solidFill>
              <a:srgbClr val="7F7F7F"/>
            </a:solidFill>
            <a:prstDash val="solid"/>
            <a:miter/>
            <a:headEnd len="med" w="med" type="none"/>
            <a:tailEnd len="med" w="med" type="none"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971549" y="2441574"/>
            <a:ext cx="4681361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9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9" name="Shape 119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20" name="Shape 120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21" name="Shape 121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Panoramic Picture with Caption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x="971550" y="3611561"/>
            <a:ext cx="7207249" cy="425053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4" name="Shape 124"/>
          <p:cNvSpPr/>
          <p:nvPr>
            <p:ph idx="2" type="pic"/>
          </p:nvPr>
        </p:nvSpPr>
        <p:spPr>
          <a:xfrm>
            <a:off x="781070" y="781049"/>
            <a:ext cx="7579479" cy="2501901"/>
          </a:xfrm>
          <a:prstGeom prst="roundRect">
            <a:avLst>
              <a:gd fmla="val 0" name="adj"/>
            </a:avLst>
          </a:prstGeom>
          <a:noFill/>
          <a:ln cap="flat" cmpd="thickThin" w="57150">
            <a:solidFill>
              <a:srgbClr val="7F7F7F"/>
            </a:solidFill>
            <a:prstDash val="solid"/>
            <a:miter/>
            <a:headEnd len="med" w="med" type="none"/>
            <a:tailEnd len="med" w="med" type="none"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91666"/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971550" y="4036614"/>
            <a:ext cx="7207249" cy="370283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ctr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9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1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26" name="Shape 126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27" name="Shape 127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28" name="Shape 128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Title and Caption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977900" y="736599"/>
            <a:ext cx="7194548" cy="2216151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2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977900" y="3257549"/>
            <a:ext cx="7194548" cy="114935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32" name="Shape 132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33" name="Shape 133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34" name="Shape 134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35" name="Shape 135"/>
          <p:cNvCxnSpPr/>
          <p:nvPr/>
        </p:nvCxnSpPr>
        <p:spPr>
          <a:xfrm>
            <a:off x="1047126" y="310514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Quote with Caption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1084659" y="736599"/>
            <a:ext cx="6972298" cy="177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chemeClr val="dk1"/>
              </a:buClr>
              <a:buFont typeface="Garamond"/>
              <a:buNone/>
              <a:defRPr b="0" i="0" sz="2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1256108" y="2514600"/>
            <a:ext cx="6629401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39" name="Shape 139"/>
          <p:cNvSpPr txBox="1"/>
          <p:nvPr>
            <p:ph idx="2" type="body"/>
          </p:nvPr>
        </p:nvSpPr>
        <p:spPr>
          <a:xfrm>
            <a:off x="971550" y="3257549"/>
            <a:ext cx="7207249" cy="114935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40" name="Shape 140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41" name="Shape 141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42" name="Shape 142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sp>
        <p:nvSpPr>
          <p:cNvPr id="143" name="Shape 143"/>
          <p:cNvSpPr txBox="1"/>
          <p:nvPr/>
        </p:nvSpPr>
        <p:spPr>
          <a:xfrm>
            <a:off x="646509" y="659970"/>
            <a:ext cx="457199" cy="43858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buSzPct val="25000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</a:p>
        </p:txBody>
      </p:sp>
      <p:sp>
        <p:nvSpPr>
          <p:cNvPr id="144" name="Shape 144"/>
          <p:cNvSpPr txBox="1"/>
          <p:nvPr/>
        </p:nvSpPr>
        <p:spPr>
          <a:xfrm>
            <a:off x="7950200" y="2120902"/>
            <a:ext cx="457199" cy="43858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</a:p>
        </p:txBody>
      </p:sp>
      <p:cxnSp>
        <p:nvCxnSpPr>
          <p:cNvPr id="145" name="Shape 145"/>
          <p:cNvCxnSpPr/>
          <p:nvPr/>
        </p:nvCxnSpPr>
        <p:spPr>
          <a:xfrm>
            <a:off x="1047126" y="310514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Name Card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>
            <p:ph type="title"/>
          </p:nvPr>
        </p:nvSpPr>
        <p:spPr>
          <a:xfrm>
            <a:off x="971551" y="2481435"/>
            <a:ext cx="7207251" cy="1101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l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2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48" name="Shape 148"/>
          <p:cNvSpPr txBox="1"/>
          <p:nvPr>
            <p:ph idx="1" type="body"/>
          </p:nvPr>
        </p:nvSpPr>
        <p:spPr>
          <a:xfrm>
            <a:off x="971550" y="3583035"/>
            <a:ext cx="7207251" cy="645299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49" name="Shape 149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0" name="Shape 150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1" name="Shape 151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Quote Name Card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type="title"/>
          </p:nvPr>
        </p:nvSpPr>
        <p:spPr>
          <a:xfrm>
            <a:off x="1084659" y="736599"/>
            <a:ext cx="6972298" cy="1682751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chemeClr val="dk1"/>
              </a:buClr>
              <a:buFont typeface="Garamond"/>
              <a:buNone/>
              <a:defRPr b="0" i="0" sz="2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971550" y="2729484"/>
            <a:ext cx="7207251" cy="665225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l">
              <a:spcBef>
                <a:spcPts val="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5" name="Shape 155"/>
          <p:cNvSpPr txBox="1"/>
          <p:nvPr>
            <p:ph idx="2" type="body"/>
          </p:nvPr>
        </p:nvSpPr>
        <p:spPr>
          <a:xfrm>
            <a:off x="971550" y="3397250"/>
            <a:ext cx="7207251" cy="1009649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6" name="Shape 156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7" name="Shape 157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8" name="Shape 158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sp>
        <p:nvSpPr>
          <p:cNvPr id="159" name="Shape 159"/>
          <p:cNvSpPr txBox="1"/>
          <p:nvPr/>
        </p:nvSpPr>
        <p:spPr>
          <a:xfrm>
            <a:off x="646509" y="659970"/>
            <a:ext cx="457199" cy="43858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buSzPct val="25000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</a:p>
        </p:txBody>
      </p:sp>
      <p:sp>
        <p:nvSpPr>
          <p:cNvPr id="160" name="Shape 160"/>
          <p:cNvSpPr txBox="1"/>
          <p:nvPr/>
        </p:nvSpPr>
        <p:spPr>
          <a:xfrm>
            <a:off x="7950200" y="1949445"/>
            <a:ext cx="457199" cy="43858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</a:p>
        </p:txBody>
      </p:sp>
      <p:cxnSp>
        <p:nvCxnSpPr>
          <p:cNvPr id="161" name="Shape 161"/>
          <p:cNvCxnSpPr/>
          <p:nvPr/>
        </p:nvCxnSpPr>
        <p:spPr>
          <a:xfrm>
            <a:off x="1047126" y="2571750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True or False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/>
          <p:nvPr>
            <p:ph type="title"/>
          </p:nvPr>
        </p:nvSpPr>
        <p:spPr>
          <a:xfrm>
            <a:off x="971550" y="736599"/>
            <a:ext cx="7207249" cy="1682751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x="971550" y="2722625"/>
            <a:ext cx="7207251" cy="630936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tIns="68575"/>
          <a:lstStyle>
            <a:lvl1pPr indent="0" lvl="0" marL="0" marR="0" rtl="0" algn="l">
              <a:spcBef>
                <a:spcPts val="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65" name="Shape 165"/>
          <p:cNvSpPr txBox="1"/>
          <p:nvPr>
            <p:ph idx="2" type="body"/>
          </p:nvPr>
        </p:nvSpPr>
        <p:spPr>
          <a:xfrm>
            <a:off x="971550" y="3352799"/>
            <a:ext cx="7207252" cy="10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0" lvl="0" marL="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Font typeface="Arial"/>
              <a:buNone/>
              <a:defRPr b="0" i="0" sz="1100" u="none" cap="none" strike="noStrike">
                <a:solidFill>
                  <a:srgbClr val="888888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66" name="Shape 166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67" name="Shape 167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68" name="Shape 168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69" name="Shape 169"/>
          <p:cNvCxnSpPr/>
          <p:nvPr/>
        </p:nvCxnSpPr>
        <p:spPr>
          <a:xfrm>
            <a:off x="1047126" y="2571750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x">
  <p:cSld name="Title and Vertical Text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72" name="Shape 172"/>
          <p:cNvSpPr txBox="1"/>
          <p:nvPr>
            <p:ph idx="1" type="body"/>
          </p:nvPr>
        </p:nvSpPr>
        <p:spPr>
          <a:xfrm rot="5400000">
            <a:off x="3327398" y="-438148"/>
            <a:ext cx="2489202" cy="7200897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73" name="Shape 173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74" name="Shape 174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75" name="Shape 175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76" name="Shape 176"/>
          <p:cNvCxnSpPr/>
          <p:nvPr/>
        </p:nvCxnSpPr>
        <p:spPr>
          <a:xfrm>
            <a:off x="1047126" y="1816099"/>
            <a:ext cx="705547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itleAndTx">
  <p:cSld name="Vertical Title and Text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/>
          <p:nvPr>
            <p:ph type="title"/>
          </p:nvPr>
        </p:nvSpPr>
        <p:spPr>
          <a:xfrm rot="5400000">
            <a:off x="5623451" y="1862663"/>
            <a:ext cx="3670301" cy="1418171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79" name="Shape 179"/>
          <p:cNvSpPr txBox="1"/>
          <p:nvPr>
            <p:ph idx="1" type="body"/>
          </p:nvPr>
        </p:nvSpPr>
        <p:spPr>
          <a:xfrm rot="5400000">
            <a:off x="1923782" y="-215635"/>
            <a:ext cx="3670300" cy="5574768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80" name="Shape 180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81" name="Shape 181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82" name="Shape 182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  <p:cxnSp>
        <p:nvCxnSpPr>
          <p:cNvPr id="183" name="Shape 183"/>
          <p:cNvCxnSpPr/>
          <p:nvPr/>
        </p:nvCxnSpPr>
        <p:spPr>
          <a:xfrm>
            <a:off x="6647917" y="742950"/>
            <a:ext cx="0" cy="3657599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theme" Target="../theme/theme3.xml"/><Relationship Id="rId11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1.xml"/><Relationship Id="rId1" Type="http://schemas.openxmlformats.org/officeDocument/2006/relationships/image" Target="../media/image02.jpg"/><Relationship Id="rId2" Type="http://schemas.openxmlformats.org/officeDocument/2006/relationships/image" Target="../media/image00.png"/><Relationship Id="rId3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8.xml"/><Relationship Id="rId6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7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>
                <a:solidFill>
                  <a:schemeClr val="dk2"/>
                </a:solidFill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 rotWithShape="1">
          <a:blip r:embed="rId1">
            <a:alphaModFix/>
          </a:blip>
          <a:stretch>
            <a:fillRect b="0" l="0" r="0" t="0"/>
          </a:stretch>
        </a:blip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PanelContent-GrommetsCombined.png" id="51" name="Shape 5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1618" cy="514216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Shape 52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ctr">
              <a:spcBef>
                <a:spcPts val="0"/>
              </a:spcBef>
              <a:buClr>
                <a:srgbClr val="262626"/>
              </a:buClr>
              <a:buSzPct val="33333"/>
              <a:buFont typeface="Garamond"/>
              <a:buNone/>
              <a:defRPr b="0" i="0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2pPr>
            <a:lvl3pPr indent="0" lvl="2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3pPr>
            <a:lvl4pPr indent="0" lvl="3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4pPr>
            <a:lvl5pPr indent="0" lvl="4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5pPr>
            <a:lvl6pPr indent="0" lvl="5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6pPr>
            <a:lvl7pPr indent="0" lvl="6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7pPr>
            <a:lvl8pPr indent="0" lvl="7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8pPr>
            <a:lvl9pPr indent="0" lvl="8" marL="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971550" y="1917699"/>
            <a:ext cx="7200897" cy="2489202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tIns="68575"/>
          <a:lstStyle>
            <a:lvl1pPr indent="-88900" lvl="0" marL="215900" marR="0" rtl="0" algn="l">
              <a:spcBef>
                <a:spcPts val="4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101600" lvl="1" marL="5588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3333"/>
              <a:buFont typeface="Arial"/>
              <a:buChar char="•"/>
              <a:defRPr b="0" i="0" sz="15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114300" lvl="2" marL="901700" marR="0" rtl="0" algn="l">
              <a:spcBef>
                <a:spcPts val="300"/>
              </a:spcBef>
              <a:spcAft>
                <a:spcPts val="500"/>
              </a:spcAft>
              <a:buClr>
                <a:schemeClr val="accent1"/>
              </a:buClr>
              <a:buSzPct val="114285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8100" lvl="3" marL="11557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16666"/>
              <a:buFont typeface="Arial"/>
              <a:buChar char="•"/>
              <a:defRPr b="0" i="0" sz="12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50800" lvl="4" marL="14986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101600" lvl="5" marL="18923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101600" lvl="6" marL="22352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101600" lvl="7" marL="25781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101600" lvl="8" marL="2921000" marR="0" rtl="0" algn="l">
              <a:spcBef>
                <a:spcPts val="200"/>
              </a:spcBef>
              <a:spcAft>
                <a:spcPts val="500"/>
              </a:spcAft>
              <a:buClr>
                <a:schemeClr val="accent1"/>
              </a:buClr>
              <a:buSzPct val="109090"/>
              <a:buFont typeface="Arial"/>
              <a:buChar char="•"/>
              <a:defRPr b="0" i="0" sz="1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0" type="dt"/>
          </p:nvPr>
        </p:nvSpPr>
        <p:spPr>
          <a:xfrm>
            <a:off x="6508125" y="4476750"/>
            <a:ext cx="1200149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r">
              <a:spcBef>
                <a:spcPts val="0"/>
              </a:spcBef>
              <a:buSzPct val="137500"/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11" type="ftr"/>
          </p:nvPr>
        </p:nvSpPr>
        <p:spPr>
          <a:xfrm>
            <a:off x="971550" y="4476750"/>
            <a:ext cx="5479425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tIns="68575"/>
          <a:lstStyle>
            <a:lvl1pPr indent="0" lvl="0" marL="0" marR="0" rtl="0" algn="l">
              <a:spcBef>
                <a:spcPts val="0"/>
              </a:spcBef>
              <a:buSzPct val="137500"/>
              <a:buNone/>
              <a:defRPr b="0" i="0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3429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6858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10287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13716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17145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20574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24003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2743200" marR="0" rtl="0" algn="l">
              <a:spcBef>
                <a:spcPts val="0"/>
              </a:spcBef>
              <a:buSzPct val="78571"/>
              <a:buNone/>
              <a:defRPr b="0" i="0" sz="1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2" type="sldNum"/>
          </p:nvPr>
        </p:nvSpPr>
        <p:spPr>
          <a:xfrm>
            <a:off x="7765425" y="4476750"/>
            <a:ext cx="407022" cy="209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en-GB" sz="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  <p:sldLayoutId id="2147483674" r:id="rId18"/>
    <p:sldLayoutId id="214748367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05.gif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0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0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0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0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0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0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>
            <p:ph type="ctrTitle"/>
          </p:nvPr>
        </p:nvSpPr>
        <p:spPr>
          <a:xfrm>
            <a:off x="2019298" y="1403348"/>
            <a:ext cx="5111751" cy="1136649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41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LUNCH BOX</a:t>
            </a:r>
          </a:p>
        </p:txBody>
      </p:sp>
      <p:sp>
        <p:nvSpPr>
          <p:cNvPr id="189" name="Shape 189"/>
          <p:cNvSpPr txBox="1"/>
          <p:nvPr>
            <p:ph idx="1" type="subTitle"/>
          </p:nvPr>
        </p:nvSpPr>
        <p:spPr>
          <a:xfrm>
            <a:off x="2019298" y="2743197"/>
            <a:ext cx="5111751" cy="99060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en-GB"/>
              <a:t>Pack a punch for lunch – tasty meals in minutes</a:t>
            </a:r>
          </a:p>
        </p:txBody>
      </p:sp>
      <p:sp>
        <p:nvSpPr>
          <p:cNvPr id="190" name="Shape 190"/>
          <p:cNvSpPr txBox="1"/>
          <p:nvPr/>
        </p:nvSpPr>
        <p:spPr>
          <a:xfrm>
            <a:off x="6562000" y="1676050"/>
            <a:ext cx="6642600" cy="7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WHAT WE ARE DOING</a:t>
            </a:r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1010600" y="2400237"/>
            <a:ext cx="3149400" cy="15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LunchBox App</a:t>
            </a: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 </a:t>
            </a: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</a:t>
            </a: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reating tasty step by step nutritional food from ingredients already in your fridge</a:t>
            </a:r>
          </a:p>
          <a:p>
            <a:pPr indent="-222250" lvl="0" marL="215900" marR="0" rtl="0" algn="l"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descr="food-prep.jpg" id="197" name="Shape 1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3074" y="1964125"/>
            <a:ext cx="3209376" cy="240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WHERE WE ARE</a:t>
            </a:r>
          </a:p>
        </p:txBody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x="971550" y="2951475"/>
            <a:ext cx="4118400" cy="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0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Launching 6</a:t>
            </a:r>
            <a:r>
              <a:rPr b="0" baseline="30000" i="0" lang="en-GB" sz="30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th</a:t>
            </a:r>
            <a:r>
              <a:rPr b="0" i="0" lang="en-GB" sz="30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 June 2016</a:t>
            </a:r>
          </a:p>
        </p:txBody>
      </p:sp>
      <p:pic>
        <p:nvPicPr>
          <p:cNvPr id="204" name="Shape 2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8900" y="1958950"/>
            <a:ext cx="2723550" cy="2585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                        TARGET MARKET</a:t>
            </a:r>
          </a:p>
        </p:txBody>
      </p:sp>
      <p:sp>
        <p:nvSpPr>
          <p:cNvPr id="210" name="Shape 210"/>
          <p:cNvSpPr txBox="1"/>
          <p:nvPr>
            <p:ph idx="1" type="body"/>
          </p:nvPr>
        </p:nvSpPr>
        <p:spPr>
          <a:xfrm>
            <a:off x="3759450" y="2238887"/>
            <a:ext cx="4527300" cy="18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-22225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Busy Mums</a:t>
            </a:r>
          </a:p>
          <a:p>
            <a:pPr indent="-222250" lvl="0" marL="215900" marR="0" rtl="0" algn="l"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Parents who are concerned with their children's nutrition</a:t>
            </a:r>
          </a:p>
          <a:p>
            <a:pPr indent="-222250" lvl="0" marL="215900" marR="0" rtl="0" algn="l"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20-30 year olds with active lifestyles</a:t>
            </a:r>
          </a:p>
        </p:txBody>
      </p:sp>
      <p:sp>
        <p:nvSpPr>
          <p:cNvPr id="211" name="Shape 211"/>
          <p:cNvSpPr txBox="1"/>
          <p:nvPr/>
        </p:nvSpPr>
        <p:spPr>
          <a:xfrm>
            <a:off x="1085851" y="850899"/>
            <a:ext cx="7200897" cy="977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TARGET MARKET</a:t>
            </a:r>
          </a:p>
        </p:txBody>
      </p:sp>
      <p:pic>
        <p:nvPicPr>
          <p:cNvPr descr="working.jpg" id="212" name="Shape 2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5851" y="1917701"/>
            <a:ext cx="2457375" cy="245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/>
          <p:nvPr>
            <p:ph type="title"/>
          </p:nvPr>
        </p:nvSpPr>
        <p:spPr>
          <a:xfrm>
            <a:off x="971551" y="736599"/>
            <a:ext cx="7200900" cy="978000"/>
          </a:xfrm>
          <a:prstGeom prst="rect">
            <a:avLst/>
          </a:prstGeom>
          <a:solidFill>
            <a:schemeClr val="accent1"/>
          </a:solidFill>
        </p:spPr>
        <p:txBody>
          <a:bodyPr anchorCtr="0" anchor="ctr" bIns="68575" lIns="68575" rIns="68575" tIns="6857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/>
              <a:t>BUYER’S JOURNEY</a:t>
            </a:r>
          </a:p>
        </p:txBody>
      </p:sp>
      <p:sp>
        <p:nvSpPr>
          <p:cNvPr id="218" name="Shape 218"/>
          <p:cNvSpPr txBox="1"/>
          <p:nvPr>
            <p:ph idx="1" type="body"/>
          </p:nvPr>
        </p:nvSpPr>
        <p:spPr>
          <a:xfrm>
            <a:off x="971550" y="2570250"/>
            <a:ext cx="2653800" cy="1386300"/>
          </a:xfrm>
          <a:prstGeom prst="rect">
            <a:avLst/>
          </a:prstGeom>
        </p:spPr>
        <p:txBody>
          <a:bodyPr anchorCtr="0" anchor="t" bIns="68575" lIns="68575" rIns="68575" tIns="6857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en-GB"/>
              <a:t>Awareness Stage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Consideration Stage</a:t>
            </a:r>
          </a:p>
          <a:p>
            <a:pPr indent="-228600" lvl="0" marL="457200">
              <a:spcBef>
                <a:spcPts val="0"/>
              </a:spcBef>
            </a:pPr>
            <a:r>
              <a:rPr lang="en-GB"/>
              <a:t>Decision Stage</a:t>
            </a:r>
          </a:p>
        </p:txBody>
      </p:sp>
      <p:pic>
        <p:nvPicPr>
          <p:cNvPr id="219" name="Shape 2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2600" y="2303050"/>
            <a:ext cx="4439849" cy="19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33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UNIQUE SELLING POINT</a:t>
            </a:r>
          </a:p>
        </p:txBody>
      </p:sp>
      <p:sp>
        <p:nvSpPr>
          <p:cNvPr id="225" name="Shape 225"/>
          <p:cNvSpPr txBox="1"/>
          <p:nvPr>
            <p:ph idx="1" type="body"/>
          </p:nvPr>
        </p:nvSpPr>
        <p:spPr>
          <a:xfrm>
            <a:off x="971550" y="2580700"/>
            <a:ext cx="3270000" cy="1163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Make </a:t>
            </a: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a delicious, nutritious lunch in less than 12 minutes from food already in your fridge.</a:t>
            </a:r>
          </a:p>
        </p:txBody>
      </p:sp>
      <p:pic>
        <p:nvPicPr>
          <p:cNvPr descr="fridge.jpg" id="226" name="Shape 2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21145" y="1917700"/>
            <a:ext cx="3751302" cy="2489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1" name="Shape 231"/>
          <p:cNvGrpSpPr/>
          <p:nvPr/>
        </p:nvGrpSpPr>
        <p:grpSpPr>
          <a:xfrm>
            <a:off x="2475432" y="555560"/>
            <a:ext cx="4048755" cy="4048755"/>
            <a:chOff x="2418259" y="21080"/>
            <a:chExt cx="5398341" cy="5398340"/>
          </a:xfrm>
        </p:grpSpPr>
        <p:sp>
          <p:nvSpPr>
            <p:cNvPr id="232" name="Shape 232"/>
            <p:cNvSpPr/>
            <p:nvPr/>
          </p:nvSpPr>
          <p:spPr>
            <a:xfrm>
              <a:off x="4368705" y="1971525"/>
              <a:ext cx="1497451" cy="149745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33" name="Shape 233"/>
            <p:cNvSpPr txBox="1"/>
            <p:nvPr/>
          </p:nvSpPr>
          <p:spPr>
            <a:xfrm>
              <a:off x="4478435" y="2202563"/>
              <a:ext cx="1278000" cy="820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800" lIns="13800" rIns="13800" tIns="1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0" i="0" lang="en-GB" sz="22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SWOT</a:t>
              </a:r>
            </a:p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GB" sz="2200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Analysis</a:t>
              </a:r>
            </a:p>
          </p:txBody>
        </p:sp>
        <p:sp>
          <p:nvSpPr>
            <p:cNvPr id="234" name="Shape 234"/>
            <p:cNvSpPr/>
            <p:nvPr/>
          </p:nvSpPr>
          <p:spPr>
            <a:xfrm rot="-5400000">
              <a:off x="4890933" y="1731860"/>
              <a:ext cx="452993" cy="26335"/>
            </a:xfrm>
            <a:custGeom>
              <a:pathLst>
                <a:path extrusionOk="0" h="120000" w="120000">
                  <a:moveTo>
                    <a:pt x="0" y="59997"/>
                  </a:moveTo>
                  <a:lnTo>
                    <a:pt x="119999" y="59997"/>
                  </a:lnTo>
                </a:path>
              </a:pathLst>
            </a:custGeom>
            <a:noFill/>
            <a:ln cap="flat" cmpd="sng" w="15875">
              <a:solidFill>
                <a:srgbClr val="C04D2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35" name="Shape 235"/>
            <p:cNvSpPr txBox="1"/>
            <p:nvPr/>
          </p:nvSpPr>
          <p:spPr>
            <a:xfrm rot="-5400000">
              <a:off x="5106105" y="1733702"/>
              <a:ext cx="22649" cy="226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9525" rIns="9525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36" name="Shape 236"/>
            <p:cNvSpPr/>
            <p:nvPr/>
          </p:nvSpPr>
          <p:spPr>
            <a:xfrm>
              <a:off x="4368705" y="21080"/>
              <a:ext cx="1497451" cy="1497451"/>
            </a:xfrm>
            <a:prstGeom prst="ellipse">
              <a:avLst/>
            </a:prstGeom>
            <a:solidFill>
              <a:srgbClr val="C04D2F"/>
            </a:solidFill>
            <a:ln>
              <a:noFill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37" name="Shape 237"/>
            <p:cNvSpPr txBox="1"/>
            <p:nvPr/>
          </p:nvSpPr>
          <p:spPr>
            <a:xfrm>
              <a:off x="4588001" y="240377"/>
              <a:ext cx="1058856" cy="10588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00" lIns="5700" rIns="5700" tIns="5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Weakness: </a:t>
              </a:r>
            </a:p>
            <a:p>
              <a:pPr indent="0" lvl="0" marL="0" marR="0" rtl="0" algn="ctr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Early stages with limited resources and short deadlines</a:t>
              </a:r>
            </a:p>
          </p:txBody>
        </p:sp>
        <p:sp>
          <p:nvSpPr>
            <p:cNvPr id="238" name="Shape 238"/>
            <p:cNvSpPr/>
            <p:nvPr/>
          </p:nvSpPr>
          <p:spPr>
            <a:xfrm>
              <a:off x="5866155" y="2707083"/>
              <a:ext cx="452993" cy="26335"/>
            </a:xfrm>
            <a:custGeom>
              <a:pathLst>
                <a:path extrusionOk="0" h="120000" w="120000">
                  <a:moveTo>
                    <a:pt x="0" y="59997"/>
                  </a:moveTo>
                  <a:lnTo>
                    <a:pt x="119999" y="59997"/>
                  </a:lnTo>
                </a:path>
              </a:pathLst>
            </a:custGeom>
            <a:noFill/>
            <a:ln cap="flat" cmpd="sng" w="15875">
              <a:solidFill>
                <a:srgbClr val="C04D2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39" name="Shape 239"/>
            <p:cNvSpPr txBox="1"/>
            <p:nvPr/>
          </p:nvSpPr>
          <p:spPr>
            <a:xfrm>
              <a:off x="6081328" y="2708925"/>
              <a:ext cx="22649" cy="226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9525" rIns="9525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40" name="Shape 240"/>
            <p:cNvSpPr/>
            <p:nvPr/>
          </p:nvSpPr>
          <p:spPr>
            <a:xfrm>
              <a:off x="6319150" y="1971525"/>
              <a:ext cx="1497451" cy="1497451"/>
            </a:xfrm>
            <a:prstGeom prst="ellipse">
              <a:avLst/>
            </a:prstGeom>
            <a:solidFill>
              <a:srgbClr val="DC8C3A"/>
            </a:solidFill>
            <a:ln>
              <a:noFill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1" name="Shape 241"/>
            <p:cNvSpPr txBox="1"/>
            <p:nvPr/>
          </p:nvSpPr>
          <p:spPr>
            <a:xfrm>
              <a:off x="6538446" y="2190822"/>
              <a:ext cx="1058856" cy="10588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00" lIns="5700" rIns="5700" tIns="5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Opportunities:</a:t>
              </a:r>
            </a:p>
            <a:p>
              <a:pPr indent="0" lvl="0" marL="0" marR="0" rtl="0" algn="ctr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Partnerships and additional revenue from advertising and data analysis</a:t>
              </a:r>
            </a:p>
          </p:txBody>
        </p:sp>
        <p:sp>
          <p:nvSpPr>
            <p:cNvPr id="242" name="Shape 242"/>
            <p:cNvSpPr/>
            <p:nvPr/>
          </p:nvSpPr>
          <p:spPr>
            <a:xfrm rot="5400000">
              <a:off x="4890934" y="3682305"/>
              <a:ext cx="452993" cy="26335"/>
            </a:xfrm>
            <a:custGeom>
              <a:pathLst>
                <a:path extrusionOk="0" h="120000" w="120000">
                  <a:moveTo>
                    <a:pt x="0" y="59997"/>
                  </a:moveTo>
                  <a:lnTo>
                    <a:pt x="119999" y="59997"/>
                  </a:lnTo>
                </a:path>
              </a:pathLst>
            </a:custGeom>
            <a:noFill/>
            <a:ln cap="flat" cmpd="sng" w="15875">
              <a:solidFill>
                <a:srgbClr val="C04D2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3" name="Shape 243"/>
            <p:cNvSpPr txBox="1"/>
            <p:nvPr/>
          </p:nvSpPr>
          <p:spPr>
            <a:xfrm rot="5400000">
              <a:off x="5106106" y="3684148"/>
              <a:ext cx="22649" cy="226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9525" rIns="9525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44" name="Shape 244"/>
            <p:cNvSpPr/>
            <p:nvPr/>
          </p:nvSpPr>
          <p:spPr>
            <a:xfrm>
              <a:off x="4368705" y="3921969"/>
              <a:ext cx="1497451" cy="14974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5" name="Shape 245"/>
            <p:cNvSpPr txBox="1"/>
            <p:nvPr/>
          </p:nvSpPr>
          <p:spPr>
            <a:xfrm>
              <a:off x="4588001" y="4141267"/>
              <a:ext cx="1058856" cy="10588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00" lIns="5700" rIns="5700" tIns="5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Threats: </a:t>
              </a:r>
            </a:p>
            <a:p>
              <a:pPr indent="0" lvl="0" marL="0" marR="0" rtl="0" algn="ctr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Open competition, funding replication of app. </a:t>
              </a:r>
            </a:p>
          </p:txBody>
        </p:sp>
        <p:sp>
          <p:nvSpPr>
            <p:cNvPr id="246" name="Shape 246"/>
            <p:cNvSpPr/>
            <p:nvPr/>
          </p:nvSpPr>
          <p:spPr>
            <a:xfrm rot="10800000">
              <a:off x="3915710" y="2707082"/>
              <a:ext cx="452993" cy="26335"/>
            </a:xfrm>
            <a:custGeom>
              <a:pathLst>
                <a:path extrusionOk="0" h="120000" w="120000">
                  <a:moveTo>
                    <a:pt x="0" y="59997"/>
                  </a:moveTo>
                  <a:lnTo>
                    <a:pt x="119999" y="59997"/>
                  </a:lnTo>
                </a:path>
              </a:pathLst>
            </a:custGeom>
            <a:noFill/>
            <a:ln cap="flat" cmpd="sng" w="15875">
              <a:solidFill>
                <a:srgbClr val="C04D2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7" name="Shape 247"/>
            <p:cNvSpPr txBox="1"/>
            <p:nvPr/>
          </p:nvSpPr>
          <p:spPr>
            <a:xfrm>
              <a:off x="4130882" y="2708925"/>
              <a:ext cx="22649" cy="226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9525" rIns="9525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48" name="Shape 248"/>
            <p:cNvSpPr/>
            <p:nvPr/>
          </p:nvSpPr>
          <p:spPr>
            <a:xfrm>
              <a:off x="2418259" y="1971525"/>
              <a:ext cx="1497451" cy="1497451"/>
            </a:xfrm>
            <a:prstGeom prst="ellipse">
              <a:avLst/>
            </a:prstGeom>
            <a:solidFill>
              <a:srgbClr val="CBAF5F"/>
            </a:solidFill>
            <a:ln>
              <a:noFill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9" name="Shape 249"/>
            <p:cNvSpPr txBox="1"/>
            <p:nvPr/>
          </p:nvSpPr>
          <p:spPr>
            <a:xfrm>
              <a:off x="2637557" y="2190822"/>
              <a:ext cx="1058856" cy="10588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00" lIns="5700" rIns="5700" tIns="5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Strengths: </a:t>
              </a:r>
            </a:p>
            <a:p>
              <a:pPr indent="0" lvl="0" marL="0" marR="0" rtl="0" algn="ctr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9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Niche market with clear market strategy 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/>
          <p:nvPr/>
        </p:nvSpPr>
        <p:spPr>
          <a:xfrm>
            <a:off x="2547257" y="2133600"/>
            <a:ext cx="4435541" cy="57708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buSzPct val="25000"/>
              <a:buNone/>
            </a:pPr>
            <a:r>
              <a:rPr b="0" i="0" lang="en-GB" sz="33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CHANNEL STRATEGY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lang="en-GB"/>
              <a:t>OUR MARKETING STRATEGY</a:t>
            </a:r>
          </a:p>
        </p:txBody>
      </p:sp>
      <p:sp>
        <p:nvSpPr>
          <p:cNvPr id="260" name="Shape 260"/>
          <p:cNvSpPr txBox="1"/>
          <p:nvPr>
            <p:ph idx="1" type="body"/>
          </p:nvPr>
        </p:nvSpPr>
        <p:spPr>
          <a:xfrm>
            <a:off x="971550" y="1958200"/>
            <a:ext cx="2540400" cy="22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tIns="34275">
            <a:noAutofit/>
          </a:bodyPr>
          <a:lstStyle/>
          <a:p>
            <a:pPr indent="-22225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Targeting audiences through social media platforms</a:t>
            </a:r>
          </a:p>
          <a:p>
            <a:pPr indent="-22225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Char char="•"/>
            </a:pPr>
            <a:r>
              <a:rPr lang="en-GB"/>
              <a:t>Highly optimised Website &amp; active Blog</a:t>
            </a:r>
          </a:p>
          <a:p>
            <a:pPr indent="-22225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6666"/>
              <a:buFont typeface="Arial"/>
              <a:buChar char="•"/>
            </a:pPr>
            <a:r>
              <a:rPr lang="en-GB"/>
              <a:t>Regular feature rich Newsletters</a:t>
            </a:r>
          </a:p>
        </p:txBody>
      </p:sp>
      <p:pic>
        <p:nvPicPr>
          <p:cNvPr descr="social media.jpg" id="261" name="Shape 2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5825" y="1958200"/>
            <a:ext cx="4246625" cy="237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Shape 266"/>
          <p:cNvGrpSpPr/>
          <p:nvPr/>
        </p:nvGrpSpPr>
        <p:grpSpPr>
          <a:xfrm>
            <a:off x="2540401" y="540151"/>
            <a:ext cx="4063195" cy="4063195"/>
            <a:chOff x="1355201" y="536"/>
            <a:chExt cx="5417593" cy="5417593"/>
          </a:xfrm>
        </p:grpSpPr>
        <p:sp>
          <p:nvSpPr>
            <p:cNvPr id="267" name="Shape 267"/>
            <p:cNvSpPr/>
            <p:nvPr/>
          </p:nvSpPr>
          <p:spPr>
            <a:xfrm>
              <a:off x="2561166" y="1206500"/>
              <a:ext cx="3005665" cy="3005665"/>
            </a:xfrm>
            <a:prstGeom prst="ellipse">
              <a:avLst/>
            </a:prstGeom>
            <a:solidFill>
              <a:schemeClr val="accent4">
                <a:alpha val="49803"/>
              </a:schemeClr>
            </a:solidFill>
            <a:ln cap="flat" cmpd="sng" w="158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8" name="Shape 268"/>
            <p:cNvSpPr txBox="1"/>
            <p:nvPr/>
          </p:nvSpPr>
          <p:spPr>
            <a:xfrm>
              <a:off x="2871782" y="1639683"/>
              <a:ext cx="2384400" cy="213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7625" lIns="27625" rIns="27625" tIns="2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0" i="0" lang="en-GB" sz="2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LUNCHBOX ON SOCIAL MEDIA</a:t>
              </a:r>
            </a:p>
          </p:txBody>
        </p:sp>
        <p:sp>
          <p:nvSpPr>
            <p:cNvPr id="269" name="Shape 269"/>
            <p:cNvSpPr/>
            <p:nvPr/>
          </p:nvSpPr>
          <p:spPr>
            <a:xfrm>
              <a:off x="3312582" y="536"/>
              <a:ext cx="1502832" cy="1502832"/>
            </a:xfrm>
            <a:prstGeom prst="ellipse">
              <a:avLst/>
            </a:prstGeom>
            <a:solidFill>
              <a:srgbClr val="A1774C">
                <a:alpha val="49803"/>
              </a:srgbClr>
            </a:solidFill>
            <a:ln cap="flat" cmpd="sng" w="158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0" name="Shape 270"/>
            <p:cNvSpPr txBox="1"/>
            <p:nvPr/>
          </p:nvSpPr>
          <p:spPr>
            <a:xfrm>
              <a:off x="3532667" y="220620"/>
              <a:ext cx="1062662" cy="10626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300" lIns="14300" rIns="14300" tIns="1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0" i="0" lang="en-GB" sz="11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FACEBOOK </a:t>
              </a:r>
            </a:p>
          </p:txBody>
        </p:sp>
        <p:sp>
          <p:nvSpPr>
            <p:cNvPr id="271" name="Shape 271"/>
            <p:cNvSpPr/>
            <p:nvPr/>
          </p:nvSpPr>
          <p:spPr>
            <a:xfrm>
              <a:off x="5269962" y="1957916"/>
              <a:ext cx="1502832" cy="1502832"/>
            </a:xfrm>
            <a:prstGeom prst="ellipse">
              <a:avLst/>
            </a:prstGeom>
            <a:solidFill>
              <a:srgbClr val="B3884E">
                <a:alpha val="49803"/>
              </a:srgbClr>
            </a:solidFill>
            <a:ln cap="flat" cmpd="sng" w="158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2" name="Shape 272"/>
            <p:cNvSpPr txBox="1"/>
            <p:nvPr/>
          </p:nvSpPr>
          <p:spPr>
            <a:xfrm>
              <a:off x="5490048" y="2178000"/>
              <a:ext cx="1062662" cy="10626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300" lIns="14300" rIns="14300" tIns="1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0" i="0" lang="en-GB" sz="11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PINTEREST</a:t>
              </a:r>
            </a:p>
          </p:txBody>
        </p:sp>
        <p:sp>
          <p:nvSpPr>
            <p:cNvPr id="273" name="Shape 273"/>
            <p:cNvSpPr/>
            <p:nvPr/>
          </p:nvSpPr>
          <p:spPr>
            <a:xfrm>
              <a:off x="3312582" y="3915296"/>
              <a:ext cx="1502832" cy="1502832"/>
            </a:xfrm>
            <a:prstGeom prst="ellipse">
              <a:avLst/>
            </a:prstGeom>
            <a:solidFill>
              <a:srgbClr val="C09B56">
                <a:alpha val="49803"/>
              </a:srgbClr>
            </a:solidFill>
            <a:ln cap="flat" cmpd="sng" w="158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4" name="Shape 274"/>
            <p:cNvSpPr txBox="1"/>
            <p:nvPr/>
          </p:nvSpPr>
          <p:spPr>
            <a:xfrm>
              <a:off x="3532667" y="4135382"/>
              <a:ext cx="1062662" cy="10626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300" lIns="14300" rIns="14300" tIns="1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0" i="0" lang="en-GB" sz="11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GOOGLE ADWORDS &amp; PPC</a:t>
              </a:r>
            </a:p>
          </p:txBody>
        </p:sp>
        <p:sp>
          <p:nvSpPr>
            <p:cNvPr id="275" name="Shape 275"/>
            <p:cNvSpPr/>
            <p:nvPr/>
          </p:nvSpPr>
          <p:spPr>
            <a:xfrm>
              <a:off x="1355201" y="1957916"/>
              <a:ext cx="1502832" cy="1502832"/>
            </a:xfrm>
            <a:prstGeom prst="ellipse">
              <a:avLst/>
            </a:prstGeom>
            <a:solidFill>
              <a:srgbClr val="CAAD61">
                <a:alpha val="49803"/>
              </a:srgbClr>
            </a:solidFill>
            <a:ln cap="flat" cmpd="sng" w="158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6" name="Shape 276"/>
            <p:cNvSpPr txBox="1"/>
            <p:nvPr/>
          </p:nvSpPr>
          <p:spPr>
            <a:xfrm>
              <a:off x="1575287" y="2178000"/>
              <a:ext cx="1062662" cy="10626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300" lIns="14300" rIns="14300" tIns="1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GB" sz="11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YOU</a:t>
              </a:r>
              <a:r>
                <a:rPr b="0" i="0" lang="en-GB" sz="11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TUBE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Shape 2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8212" y="1153475"/>
            <a:ext cx="7867576" cy="3000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 txBox="1"/>
          <p:nvPr>
            <p:ph type="title"/>
          </p:nvPr>
        </p:nvSpPr>
        <p:spPr>
          <a:xfrm>
            <a:off x="971551" y="736599"/>
            <a:ext cx="7200897" cy="977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b="0" i="0" lang="en-GB" sz="37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THE WEBSITE</a:t>
            </a:r>
          </a:p>
        </p:txBody>
      </p:sp>
      <p:grpSp>
        <p:nvGrpSpPr>
          <p:cNvPr id="287" name="Shape 287"/>
          <p:cNvGrpSpPr/>
          <p:nvPr/>
        </p:nvGrpSpPr>
        <p:grpSpPr>
          <a:xfrm>
            <a:off x="1610500" y="1819555"/>
            <a:ext cx="6091428" cy="2916427"/>
            <a:chOff x="3038" y="278660"/>
            <a:chExt cx="8121904" cy="3888570"/>
          </a:xfrm>
        </p:grpSpPr>
        <p:sp>
          <p:nvSpPr>
            <p:cNvPr id="288" name="Shape 288"/>
            <p:cNvSpPr/>
            <p:nvPr/>
          </p:nvSpPr>
          <p:spPr>
            <a:xfrm>
              <a:off x="3054" y="278660"/>
              <a:ext cx="1837530" cy="680350"/>
            </a:xfrm>
            <a:prstGeom prst="rect">
              <a:avLst/>
            </a:prstGeom>
            <a:solidFill>
              <a:schemeClr val="accent4"/>
            </a:solidFill>
            <a:ln cap="flat" cmpd="sng" w="15875">
              <a:solidFill>
                <a:schemeClr val="accent4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9" name="Shape 289"/>
            <p:cNvSpPr txBox="1"/>
            <p:nvPr/>
          </p:nvSpPr>
          <p:spPr>
            <a:xfrm>
              <a:off x="3054" y="278660"/>
              <a:ext cx="1837530" cy="6803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15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How </a:t>
              </a:r>
              <a:r>
                <a:rPr b="1" lang="en-GB" sz="1500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we are</a:t>
              </a:r>
              <a:r>
                <a:rPr b="1" i="0" lang="en-GB" sz="15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 going to use it</a:t>
              </a:r>
            </a:p>
          </p:txBody>
        </p:sp>
        <p:sp>
          <p:nvSpPr>
            <p:cNvPr id="290" name="Shape 290"/>
            <p:cNvSpPr/>
            <p:nvPr/>
          </p:nvSpPr>
          <p:spPr>
            <a:xfrm>
              <a:off x="3054" y="959012"/>
              <a:ext cx="1837500" cy="3208199"/>
            </a:xfrm>
            <a:prstGeom prst="rect">
              <a:avLst/>
            </a:prstGeom>
            <a:solidFill>
              <a:srgbClr val="DAD2CE">
                <a:alpha val="89803"/>
              </a:srgbClr>
            </a:solidFill>
            <a:ln cap="flat" cmpd="sng" w="15875">
              <a:solidFill>
                <a:srgbClr val="DAD2CE">
                  <a:alpha val="89803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1" name="Shape 291"/>
            <p:cNvSpPr txBox="1"/>
            <p:nvPr/>
          </p:nvSpPr>
          <p:spPr>
            <a:xfrm>
              <a:off x="3038" y="959017"/>
              <a:ext cx="1837500" cy="2605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2000" lIns="68000" rIns="90675" tIns="68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Direct visitors to download our app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Gather Newsletter Subscribers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Provide a content rich Multimedia Blog/News section</a:t>
              </a:r>
            </a:p>
          </p:txBody>
        </p:sp>
        <p:sp>
          <p:nvSpPr>
            <p:cNvPr id="292" name="Shape 292"/>
            <p:cNvSpPr/>
            <p:nvPr/>
          </p:nvSpPr>
          <p:spPr>
            <a:xfrm>
              <a:off x="2097841" y="278660"/>
              <a:ext cx="1837530" cy="680350"/>
            </a:xfrm>
            <a:prstGeom prst="rect">
              <a:avLst/>
            </a:prstGeom>
            <a:solidFill>
              <a:srgbClr val="A77C4C"/>
            </a:solidFill>
            <a:ln cap="flat" cmpd="sng" w="15875">
              <a:solidFill>
                <a:srgbClr val="A77C4C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3" name="Shape 293"/>
            <p:cNvSpPr txBox="1"/>
            <p:nvPr/>
          </p:nvSpPr>
          <p:spPr>
            <a:xfrm>
              <a:off x="2097841" y="278660"/>
              <a:ext cx="1837530" cy="6803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15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Construction</a:t>
              </a:r>
            </a:p>
          </p:txBody>
        </p:sp>
        <p:sp>
          <p:nvSpPr>
            <p:cNvPr id="294" name="Shape 294"/>
            <p:cNvSpPr/>
            <p:nvPr/>
          </p:nvSpPr>
          <p:spPr>
            <a:xfrm>
              <a:off x="2097841" y="959012"/>
              <a:ext cx="1837530" cy="3208218"/>
            </a:xfrm>
            <a:prstGeom prst="rect">
              <a:avLst/>
            </a:prstGeom>
            <a:solidFill>
              <a:srgbClr val="DFD5CE">
                <a:alpha val="89803"/>
              </a:srgbClr>
            </a:solidFill>
            <a:ln cap="flat" cmpd="sng" w="15875">
              <a:solidFill>
                <a:srgbClr val="DFD5CE">
                  <a:alpha val="89803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5" name="Shape 295"/>
            <p:cNvSpPr txBox="1"/>
            <p:nvPr/>
          </p:nvSpPr>
          <p:spPr>
            <a:xfrm>
              <a:off x="2097841" y="959012"/>
              <a:ext cx="1837530" cy="32082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2000" lIns="68000" rIns="90675" tIns="68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Built </a:t>
              </a: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responsively</a:t>
              </a: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 </a:t>
              </a: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with</a:t>
              </a: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 Twitter Bootstrap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Wordpress for the blog section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SEO Optimised, lightweight &amp; Fast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SSL cert for trust</a:t>
              </a:r>
            </a:p>
          </p:txBody>
        </p:sp>
        <p:sp>
          <p:nvSpPr>
            <p:cNvPr id="296" name="Shape 296"/>
            <p:cNvSpPr/>
            <p:nvPr/>
          </p:nvSpPr>
          <p:spPr>
            <a:xfrm>
              <a:off x="4192626" y="278660"/>
              <a:ext cx="1837530" cy="680350"/>
            </a:xfrm>
            <a:prstGeom prst="rect">
              <a:avLst/>
            </a:prstGeom>
            <a:solidFill>
              <a:srgbClr val="BC9454"/>
            </a:solidFill>
            <a:ln cap="flat" cmpd="sng" w="15875">
              <a:solidFill>
                <a:srgbClr val="BC9454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7" name="Shape 297"/>
            <p:cNvSpPr txBox="1"/>
            <p:nvPr/>
          </p:nvSpPr>
          <p:spPr>
            <a:xfrm>
              <a:off x="4192626" y="278660"/>
              <a:ext cx="1837530" cy="6803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15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Landing Pages</a:t>
              </a:r>
            </a:p>
          </p:txBody>
        </p:sp>
        <p:sp>
          <p:nvSpPr>
            <p:cNvPr id="298" name="Shape 298"/>
            <p:cNvSpPr/>
            <p:nvPr/>
          </p:nvSpPr>
          <p:spPr>
            <a:xfrm>
              <a:off x="4192626" y="959012"/>
              <a:ext cx="1837530" cy="3208218"/>
            </a:xfrm>
            <a:prstGeom prst="rect">
              <a:avLst/>
            </a:prstGeom>
            <a:solidFill>
              <a:srgbClr val="E5DACE">
                <a:alpha val="89803"/>
              </a:srgbClr>
            </a:solidFill>
            <a:ln cap="flat" cmpd="sng" w="15875">
              <a:solidFill>
                <a:srgbClr val="E5DACE">
                  <a:alpha val="89803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9" name="Shape 299"/>
            <p:cNvSpPr txBox="1"/>
            <p:nvPr/>
          </p:nvSpPr>
          <p:spPr>
            <a:xfrm>
              <a:off x="4192626" y="959012"/>
              <a:ext cx="1837530" cy="32082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8000" lIns="72000" rIns="96000" tIns="72000">
              <a:noAutofit/>
            </a:bodyPr>
            <a:lstStyle/>
            <a:p>
              <a:pPr indent="-1143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HOME</a:t>
              </a: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: </a:t>
              </a: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App download links &amp; Newsletter Signup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LEAD GENERATION</a:t>
              </a: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: Detail</a:t>
              </a: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ed</a:t>
              </a: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 Newsletter signup form 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CLICK THROUGH: Prominent App download links</a:t>
              </a:r>
            </a:p>
          </p:txBody>
        </p:sp>
        <p:sp>
          <p:nvSpPr>
            <p:cNvPr id="300" name="Shape 300"/>
            <p:cNvSpPr/>
            <p:nvPr/>
          </p:nvSpPr>
          <p:spPr>
            <a:xfrm>
              <a:off x="6287412" y="278660"/>
              <a:ext cx="1837530" cy="680350"/>
            </a:xfrm>
            <a:prstGeom prst="rect">
              <a:avLst/>
            </a:prstGeom>
            <a:solidFill>
              <a:srgbClr val="CAAD61"/>
            </a:solidFill>
            <a:ln cap="flat" cmpd="sng" w="15875">
              <a:solidFill>
                <a:srgbClr val="CAAD6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1" name="Shape 301"/>
            <p:cNvSpPr txBox="1"/>
            <p:nvPr/>
          </p:nvSpPr>
          <p:spPr>
            <a:xfrm>
              <a:off x="6287412" y="278660"/>
              <a:ext cx="1837530" cy="6803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i="0" lang="en-GB" sz="15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Measurement KPI</a:t>
              </a:r>
            </a:p>
          </p:txBody>
        </p:sp>
        <p:sp>
          <p:nvSpPr>
            <p:cNvPr id="302" name="Shape 302"/>
            <p:cNvSpPr/>
            <p:nvPr/>
          </p:nvSpPr>
          <p:spPr>
            <a:xfrm>
              <a:off x="6287412" y="959012"/>
              <a:ext cx="1837530" cy="3208218"/>
            </a:xfrm>
            <a:prstGeom prst="rect">
              <a:avLst/>
            </a:prstGeom>
            <a:solidFill>
              <a:srgbClr val="EADFCF">
                <a:alpha val="89803"/>
              </a:srgbClr>
            </a:solidFill>
            <a:ln cap="flat" cmpd="sng" w="15875">
              <a:solidFill>
                <a:srgbClr val="EADFCF">
                  <a:alpha val="89803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3" name="Shape 303"/>
            <p:cNvSpPr txBox="1"/>
            <p:nvPr/>
          </p:nvSpPr>
          <p:spPr>
            <a:xfrm>
              <a:off x="6287412" y="959012"/>
              <a:ext cx="1837530" cy="32082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2000" lIns="68000" rIns="90675" tIns="68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b="0" i="0" lang="en-GB" sz="1200" u="none" cap="none" strike="noStrike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Google Analytics &amp; Goals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/>
          <p:nvPr>
            <p:ph type="title"/>
          </p:nvPr>
        </p:nvSpPr>
        <p:spPr>
          <a:xfrm>
            <a:off x="971551" y="736599"/>
            <a:ext cx="7200900" cy="978000"/>
          </a:xfrm>
          <a:prstGeom prst="rect">
            <a:avLst/>
          </a:prstGeom>
          <a:solidFill>
            <a:schemeClr val="accent1"/>
          </a:solidFill>
        </p:spPr>
        <p:txBody>
          <a:bodyPr anchorCtr="0" anchor="ctr" bIns="68575" lIns="68575" rIns="68575" tIns="6857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/>
              <a:t>EMAIL NEWSLETTER</a:t>
            </a:r>
          </a:p>
        </p:txBody>
      </p:sp>
      <p:sp>
        <p:nvSpPr>
          <p:cNvPr id="309" name="Shape 309"/>
          <p:cNvSpPr txBox="1"/>
          <p:nvPr>
            <p:ph idx="1" type="body"/>
          </p:nvPr>
        </p:nvSpPr>
        <p:spPr>
          <a:xfrm>
            <a:off x="971550" y="1917700"/>
            <a:ext cx="3805800" cy="2489100"/>
          </a:xfrm>
          <a:prstGeom prst="rect">
            <a:avLst/>
          </a:prstGeom>
        </p:spPr>
        <p:txBody>
          <a:bodyPr anchorCtr="0" anchor="t" bIns="68575" lIns="68575" rIns="68575" tIns="6857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en-GB"/>
              <a:t>Use the MailChimp platform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Ask for First Name &amp; Email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Regular rich double opt in content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Highly shareable content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Image heavy, low on text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Prominent App download links</a:t>
            </a:r>
          </a:p>
          <a:p>
            <a:pPr indent="-228600" lvl="0" marL="457200">
              <a:spcBef>
                <a:spcPts val="0"/>
              </a:spcBef>
            </a:pPr>
            <a:r>
              <a:rPr lang="en-GB"/>
              <a:t>High Open and Click rates</a:t>
            </a:r>
          </a:p>
        </p:txBody>
      </p:sp>
      <p:pic>
        <p:nvPicPr>
          <p:cNvPr descr="news-530220_960_720.jpg" id="310" name="Shape 3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6524" y="1980100"/>
            <a:ext cx="3315924" cy="2341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 txBox="1"/>
          <p:nvPr>
            <p:ph type="title"/>
          </p:nvPr>
        </p:nvSpPr>
        <p:spPr>
          <a:xfrm>
            <a:off x="971551" y="736599"/>
            <a:ext cx="7200900" cy="978000"/>
          </a:xfrm>
          <a:prstGeom prst="rect">
            <a:avLst/>
          </a:prstGeom>
          <a:solidFill>
            <a:schemeClr val="accent1"/>
          </a:solidFill>
        </p:spPr>
        <p:txBody>
          <a:bodyPr anchorCtr="0" anchor="ctr" bIns="68575" lIns="68575" rIns="68575" tIns="6857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/>
              <a:t>Google AdWords</a:t>
            </a:r>
          </a:p>
        </p:txBody>
      </p:sp>
      <p:sp>
        <p:nvSpPr>
          <p:cNvPr id="316" name="Shape 316"/>
          <p:cNvSpPr txBox="1"/>
          <p:nvPr>
            <p:ph idx="1" type="body"/>
          </p:nvPr>
        </p:nvSpPr>
        <p:spPr>
          <a:xfrm>
            <a:off x="971550" y="1917700"/>
            <a:ext cx="4422000" cy="2663100"/>
          </a:xfrm>
          <a:prstGeom prst="rect">
            <a:avLst/>
          </a:prstGeom>
        </p:spPr>
        <p:txBody>
          <a:bodyPr anchorCtr="0" anchor="t" bIns="68575" lIns="68575" rIns="68575" tIns="6857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en-GB"/>
              <a:t>Specific, Measureable, Achievable, Realistic, Time Scale (SMART) Campaign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Highly targeted Ads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Low number of specific keywords/phrases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Multiple campaigns with different website landing pages</a:t>
            </a:r>
          </a:p>
          <a:p>
            <a:pPr indent="-228600" lvl="0" marL="457200" rtl="0">
              <a:spcBef>
                <a:spcPts val="0"/>
              </a:spcBef>
            </a:pPr>
            <a:r>
              <a:rPr lang="en-GB"/>
              <a:t>Mums targeted</a:t>
            </a:r>
          </a:p>
          <a:p>
            <a:pPr indent="-228600" lvl="0" marL="457200">
              <a:spcBef>
                <a:spcPts val="0"/>
              </a:spcBef>
            </a:pPr>
            <a:r>
              <a:rPr lang="en-GB"/>
              <a:t>General targeting</a:t>
            </a:r>
          </a:p>
        </p:txBody>
      </p:sp>
      <p:pic>
        <p:nvPicPr>
          <p:cNvPr descr="Euro_symbol_gold.svg.png" id="317" name="Shape 3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2524" y="1958387"/>
            <a:ext cx="2599925" cy="258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 txBox="1"/>
          <p:nvPr>
            <p:ph type="title"/>
          </p:nvPr>
        </p:nvSpPr>
        <p:spPr>
          <a:xfrm>
            <a:off x="971551" y="736599"/>
            <a:ext cx="7200900" cy="97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34275" lIns="68575" rIns="68575" tIns="34275">
            <a:noAutofit/>
          </a:bodyPr>
          <a:lstStyle/>
          <a:p>
            <a:pPr indent="0" lvl="0" marL="0" marR="0" rtl="0">
              <a:spcBef>
                <a:spcPts val="0"/>
              </a:spcBef>
              <a:buClr>
                <a:srgbClr val="262626"/>
              </a:buClr>
              <a:buSzPct val="25000"/>
              <a:buFont typeface="Garamond"/>
              <a:buNone/>
            </a:pPr>
            <a:r>
              <a:rPr lang="en-GB" sz="3700"/>
              <a:t>METRICS &amp; KPI’s</a:t>
            </a:r>
          </a:p>
        </p:txBody>
      </p:sp>
      <p:grpSp>
        <p:nvGrpSpPr>
          <p:cNvPr id="323" name="Shape 323"/>
          <p:cNvGrpSpPr/>
          <p:nvPr/>
        </p:nvGrpSpPr>
        <p:grpSpPr>
          <a:xfrm>
            <a:off x="1610500" y="1819555"/>
            <a:ext cx="6091405" cy="2916414"/>
            <a:chOff x="3038" y="278660"/>
            <a:chExt cx="8121873" cy="3888552"/>
          </a:xfrm>
        </p:grpSpPr>
        <p:sp>
          <p:nvSpPr>
            <p:cNvPr id="324" name="Shape 324"/>
            <p:cNvSpPr/>
            <p:nvPr/>
          </p:nvSpPr>
          <p:spPr>
            <a:xfrm>
              <a:off x="3054" y="278660"/>
              <a:ext cx="1837500" cy="680400"/>
            </a:xfrm>
            <a:prstGeom prst="rect">
              <a:avLst/>
            </a:prstGeom>
            <a:solidFill>
              <a:schemeClr val="accent4"/>
            </a:solidFill>
            <a:ln cap="flat" cmpd="sng" w="15875">
              <a:solidFill>
                <a:schemeClr val="accent4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25" name="Shape 325"/>
            <p:cNvSpPr txBox="1"/>
            <p:nvPr/>
          </p:nvSpPr>
          <p:spPr>
            <a:xfrm>
              <a:off x="3054" y="278660"/>
              <a:ext cx="1837500" cy="68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lang="en-GB" sz="1500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Website</a:t>
              </a:r>
            </a:p>
          </p:txBody>
        </p:sp>
        <p:sp>
          <p:nvSpPr>
            <p:cNvPr id="326" name="Shape 326"/>
            <p:cNvSpPr/>
            <p:nvPr/>
          </p:nvSpPr>
          <p:spPr>
            <a:xfrm>
              <a:off x="3054" y="959012"/>
              <a:ext cx="1837500" cy="3208199"/>
            </a:xfrm>
            <a:prstGeom prst="rect">
              <a:avLst/>
            </a:prstGeom>
            <a:solidFill>
              <a:srgbClr val="DAD2CE">
                <a:alpha val="89800"/>
              </a:srgbClr>
            </a:solidFill>
            <a:ln cap="flat" cmpd="sng" w="15875">
              <a:solidFill>
                <a:srgbClr val="DAD2CE">
                  <a:alpha val="89800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27" name="Shape 327"/>
            <p:cNvSpPr txBox="1"/>
            <p:nvPr/>
          </p:nvSpPr>
          <p:spPr>
            <a:xfrm>
              <a:off x="3038" y="959019"/>
              <a:ext cx="1837500" cy="287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2000" lIns="68000" rIns="90675" tIns="68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Google Analytics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Analytics Goals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App Download Goal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Newsletter Signup Goal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Social Share Goals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Contact &amp; Create Account Goals</a:t>
              </a:r>
            </a:p>
            <a:p>
              <a:pPr indent="0" lvl="0" marL="4572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28" name="Shape 328"/>
            <p:cNvSpPr/>
            <p:nvPr/>
          </p:nvSpPr>
          <p:spPr>
            <a:xfrm>
              <a:off x="2097841" y="278660"/>
              <a:ext cx="1837499" cy="680400"/>
            </a:xfrm>
            <a:prstGeom prst="rect">
              <a:avLst/>
            </a:prstGeom>
            <a:solidFill>
              <a:srgbClr val="A77C4C"/>
            </a:solidFill>
            <a:ln cap="flat" cmpd="sng" w="15875">
              <a:solidFill>
                <a:srgbClr val="A77C4C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29" name="Shape 329"/>
            <p:cNvSpPr txBox="1"/>
            <p:nvPr/>
          </p:nvSpPr>
          <p:spPr>
            <a:xfrm>
              <a:off x="2097841" y="278660"/>
              <a:ext cx="1837499" cy="68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lang="en-GB" sz="1500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Facebook</a:t>
              </a:r>
            </a:p>
          </p:txBody>
        </p:sp>
        <p:sp>
          <p:nvSpPr>
            <p:cNvPr id="330" name="Shape 330"/>
            <p:cNvSpPr/>
            <p:nvPr/>
          </p:nvSpPr>
          <p:spPr>
            <a:xfrm>
              <a:off x="2097841" y="959012"/>
              <a:ext cx="1837499" cy="3208199"/>
            </a:xfrm>
            <a:prstGeom prst="rect">
              <a:avLst/>
            </a:prstGeom>
            <a:solidFill>
              <a:srgbClr val="DFD5CE">
                <a:alpha val="89800"/>
              </a:srgbClr>
            </a:solidFill>
            <a:ln cap="flat" cmpd="sng" w="15875">
              <a:solidFill>
                <a:srgbClr val="DFD5CE">
                  <a:alpha val="89800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1" name="Shape 331"/>
            <p:cNvSpPr txBox="1"/>
            <p:nvPr/>
          </p:nvSpPr>
          <p:spPr>
            <a:xfrm>
              <a:off x="2097841" y="959012"/>
              <a:ext cx="1837499" cy="32081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2000" lIns="68000" rIns="90675" tIns="68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Facebook Insights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Facebook Ad Reports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Facebook Demographics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Website pixel analytics</a:t>
              </a:r>
            </a:p>
          </p:txBody>
        </p:sp>
        <p:sp>
          <p:nvSpPr>
            <p:cNvPr id="332" name="Shape 332"/>
            <p:cNvSpPr/>
            <p:nvPr/>
          </p:nvSpPr>
          <p:spPr>
            <a:xfrm>
              <a:off x="4192626" y="278660"/>
              <a:ext cx="1837500" cy="680400"/>
            </a:xfrm>
            <a:prstGeom prst="rect">
              <a:avLst/>
            </a:prstGeom>
            <a:solidFill>
              <a:srgbClr val="BC9454"/>
            </a:solidFill>
            <a:ln cap="flat" cmpd="sng" w="15875">
              <a:solidFill>
                <a:srgbClr val="BC9454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3" name="Shape 333"/>
            <p:cNvSpPr txBox="1"/>
            <p:nvPr/>
          </p:nvSpPr>
          <p:spPr>
            <a:xfrm>
              <a:off x="4192626" y="278660"/>
              <a:ext cx="1837500" cy="68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lang="en-GB" sz="1500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youTube</a:t>
              </a:r>
            </a:p>
          </p:txBody>
        </p:sp>
        <p:sp>
          <p:nvSpPr>
            <p:cNvPr id="334" name="Shape 334"/>
            <p:cNvSpPr/>
            <p:nvPr/>
          </p:nvSpPr>
          <p:spPr>
            <a:xfrm>
              <a:off x="4192626" y="959012"/>
              <a:ext cx="1837500" cy="3208199"/>
            </a:xfrm>
            <a:prstGeom prst="rect">
              <a:avLst/>
            </a:prstGeom>
            <a:solidFill>
              <a:srgbClr val="E5DACE">
                <a:alpha val="89800"/>
              </a:srgbClr>
            </a:solidFill>
            <a:ln cap="flat" cmpd="sng" w="15875">
              <a:solidFill>
                <a:srgbClr val="E5DACE">
                  <a:alpha val="89800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5" name="Shape 335"/>
            <p:cNvSpPr txBox="1"/>
            <p:nvPr/>
          </p:nvSpPr>
          <p:spPr>
            <a:xfrm>
              <a:off x="4192626" y="959012"/>
              <a:ext cx="1837500" cy="32081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8000" lIns="72000" rIns="96000" tIns="72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youTube Analytics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Subscribers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Video views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Click throughs to website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Engagement &amp; Demographics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20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youTube Monetisation</a:t>
              </a:r>
            </a:p>
          </p:txBody>
        </p:sp>
        <p:sp>
          <p:nvSpPr>
            <p:cNvPr id="336" name="Shape 336"/>
            <p:cNvSpPr/>
            <p:nvPr/>
          </p:nvSpPr>
          <p:spPr>
            <a:xfrm>
              <a:off x="6287412" y="278660"/>
              <a:ext cx="1837499" cy="680400"/>
            </a:xfrm>
            <a:prstGeom prst="rect">
              <a:avLst/>
            </a:prstGeom>
            <a:solidFill>
              <a:srgbClr val="CAAD61"/>
            </a:solidFill>
            <a:ln cap="flat" cmpd="sng" w="15875">
              <a:solidFill>
                <a:srgbClr val="CAAD6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7" name="Shape 337"/>
            <p:cNvSpPr txBox="1"/>
            <p:nvPr/>
          </p:nvSpPr>
          <p:spPr>
            <a:xfrm>
              <a:off x="6287412" y="278660"/>
              <a:ext cx="1837499" cy="68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106675" rIns="106675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b="1" lang="en-GB" sz="1500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Pinterest</a:t>
              </a:r>
            </a:p>
          </p:txBody>
        </p:sp>
        <p:sp>
          <p:nvSpPr>
            <p:cNvPr id="338" name="Shape 338"/>
            <p:cNvSpPr/>
            <p:nvPr/>
          </p:nvSpPr>
          <p:spPr>
            <a:xfrm>
              <a:off x="6287412" y="959012"/>
              <a:ext cx="1837499" cy="3208199"/>
            </a:xfrm>
            <a:prstGeom prst="rect">
              <a:avLst/>
            </a:prstGeom>
            <a:solidFill>
              <a:srgbClr val="EADFCF">
                <a:alpha val="89800"/>
              </a:srgbClr>
            </a:solidFill>
            <a:ln cap="flat" cmpd="sng" w="15875">
              <a:solidFill>
                <a:srgbClr val="EADFCF">
                  <a:alpha val="89800"/>
                </a:srgbClr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ctr" bIns="68575" lIns="68575" rIns="68575" tIns="6857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9" name="Shape 339"/>
            <p:cNvSpPr txBox="1"/>
            <p:nvPr/>
          </p:nvSpPr>
          <p:spPr>
            <a:xfrm>
              <a:off x="6287412" y="959012"/>
              <a:ext cx="1837499" cy="32081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02000" lIns="68000" rIns="90675" tIns="68000">
              <a:noAutofit/>
            </a:bodyPr>
            <a:lstStyle/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Pinterest Analytics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Daily Impressions &amp; Views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Website Pins &amp; Repins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Engagement</a:t>
              </a:r>
            </a:p>
            <a:p>
              <a:pPr indent="-127000" lvl="1" marL="1270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100000"/>
                <a:buFont typeface="Garamond"/>
                <a:buChar char="•"/>
              </a:pPr>
              <a:r>
                <a:rPr lang="en-GB" sz="1200">
                  <a:solidFill>
                    <a:schemeClr val="dk1"/>
                  </a:solidFill>
                  <a:latin typeface="Garamond"/>
                  <a:ea typeface="Garamond"/>
                  <a:cs typeface="Garamond"/>
                  <a:sym typeface="Garamond"/>
                </a:rPr>
                <a:t>Demographics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 txBox="1"/>
          <p:nvPr>
            <p:ph idx="1" type="body"/>
          </p:nvPr>
        </p:nvSpPr>
        <p:spPr>
          <a:xfrm>
            <a:off x="971550" y="1917699"/>
            <a:ext cx="7200900" cy="2489100"/>
          </a:xfrm>
          <a:prstGeom prst="rect">
            <a:avLst/>
          </a:prstGeom>
        </p:spPr>
        <p:txBody>
          <a:bodyPr anchorCtr="0" anchor="t" bIns="68575" lIns="68575" rIns="68575" tIns="6857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-GB"/>
              <a:t>Leon Quinn</a:t>
            </a:r>
          </a:p>
          <a:p>
            <a:pPr lvl="0" algn="ctr">
              <a:spcBef>
                <a:spcPts val="0"/>
              </a:spcBef>
              <a:buNone/>
            </a:pPr>
            <a:r>
              <a:rPr lang="en-GB"/>
              <a:t>Keith Brennan</a:t>
            </a:r>
          </a:p>
          <a:p>
            <a:pPr lvl="0" algn="ctr">
              <a:spcBef>
                <a:spcPts val="0"/>
              </a:spcBef>
              <a:buNone/>
            </a:pPr>
            <a:r>
              <a:rPr lang="en-GB"/>
              <a:t>Derek O’Flaherty</a:t>
            </a:r>
          </a:p>
          <a:p>
            <a:pPr lvl="0" rtl="0" algn="ctr">
              <a:spcBef>
                <a:spcPts val="0"/>
              </a:spcBef>
              <a:buNone/>
            </a:pPr>
            <a:r>
              <a:rPr lang="en-GB"/>
              <a:t>Niamh Monaghan</a:t>
            </a:r>
          </a:p>
          <a:p>
            <a:pPr lvl="0" algn="ctr">
              <a:spcBef>
                <a:spcPts val="0"/>
              </a:spcBef>
              <a:buNone/>
            </a:pPr>
            <a:r>
              <a:rPr lang="en-GB"/>
              <a:t>Mary Hurley</a:t>
            </a:r>
          </a:p>
        </p:txBody>
      </p:sp>
      <p:pic>
        <p:nvPicPr>
          <p:cNvPr descr="Logo_Team23" id="345" name="Shape 3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2975" y="451999"/>
            <a:ext cx="1298050" cy="1285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rganic">
  <a:themeElements>
    <a:clrScheme name="Organic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